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3T15:07:58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2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32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336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055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519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023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841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514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37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28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43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222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98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06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98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36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52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76C33-3B8F-44DD-ABB7-86575C6ABAC1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920D0A-F667-4742-BF25-8327AE81B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429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Gado" TargetMode="External"/><Relationship Id="rId5" Type="http://schemas.openxmlformats.org/officeDocument/2006/relationships/hyperlink" Target="https://pt.wikipedia.org/wiki/Vikings" TargetMode="Externa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t.wikipedia.org/wiki/Pr%C3%B3te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0 jogos com temática viking para desbravar | Voxel">
            <a:extLst>
              <a:ext uri="{FF2B5EF4-FFF2-40B4-BE49-F238E27FC236}">
                <a16:creationId xmlns:a16="http://schemas.microsoft.com/office/drawing/2014/main" id="{BFC2E35F-B526-3455-4C25-14F5B04E1C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 r="-1" b="23640"/>
          <a:stretch/>
        </p:blipFill>
        <p:spPr bwMode="auto">
          <a:xfrm>
            <a:off x="4547938" y="3681405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C3EC125-EC61-6F4A-7B4D-E5D0A8D0C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4589" y="521595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pt-BR" sz="5000" dirty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Como</a:t>
            </a:r>
            <a:r>
              <a:rPr lang="pt-BR" sz="50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pt-BR" sz="5000" dirty="0">
                <a:solidFill>
                  <a:schemeClr val="bg2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treinar</a:t>
            </a:r>
            <a:r>
              <a:rPr lang="pt-BR" sz="50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pt-BR" sz="5000" dirty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seu</a:t>
            </a:r>
            <a:r>
              <a:rPr lang="pt-BR" sz="5000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pt-BR" sz="5000" dirty="0">
                <a:solidFill>
                  <a:schemeClr val="bg2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dragão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28CA45DF-02EA-E166-FCE5-138A285CC8AB}"/>
                  </a:ext>
                </a:extLst>
              </p14:cNvPr>
              <p14:cNvContentPartPr/>
              <p14:nvPr/>
            </p14:nvContentPartPr>
            <p14:xfrm>
              <a:off x="1912360" y="3162187"/>
              <a:ext cx="360" cy="360"/>
            </p14:xfrm>
          </p:contentPart>
        </mc:Choice>
        <mc:Fallback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28CA45DF-02EA-E166-FCE5-138A285CC8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6240" y="31560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69CE0B-0CC8-E8EB-ADF9-9DE597ED5637}"/>
              </a:ext>
            </a:extLst>
          </p:cNvPr>
          <p:cNvSpPr txBox="1"/>
          <p:nvPr/>
        </p:nvSpPr>
        <p:spPr>
          <a:xfrm>
            <a:off x="436227" y="2851025"/>
            <a:ext cx="31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 História(Resumida)</a:t>
            </a:r>
          </a:p>
        </p:txBody>
      </p:sp>
      <p:pic>
        <p:nvPicPr>
          <p:cNvPr id="1032" name="Picture 8" descr="Banguela | Wiki Como Treinar seu Dragão | Fandom">
            <a:extLst>
              <a:ext uri="{FF2B5EF4-FFF2-40B4-BE49-F238E27FC236}">
                <a16:creationId xmlns:a16="http://schemas.microsoft.com/office/drawing/2014/main" id="{24E4A77F-F01B-1967-F8F6-26C7E553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35" y="206579"/>
            <a:ext cx="6096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946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  <p:sndAc>
          <p:stSnd>
            <p:snd r:embed="rId2" name="whoosh.wav"/>
          </p:stSnd>
        </p:sndAc>
      </p:transition>
    </mc:Choice>
    <mc:Fallback>
      <p:transition spd="slow">
        <p:fade/>
        <p:sndAc>
          <p:stSnd>
            <p:snd r:embed="rId2" name="whoosh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ha de Berk | Wiki Como Treinar seu Dragão | Fandom">
            <a:extLst>
              <a:ext uri="{FF2B5EF4-FFF2-40B4-BE49-F238E27FC236}">
                <a16:creationId xmlns:a16="http://schemas.microsoft.com/office/drawing/2014/main" id="{BC3A27EB-1B84-6CEB-1CC8-085CA6799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D2CBEE-D3E7-E3BE-E085-C675627B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1251" y="1302907"/>
            <a:ext cx="4204298" cy="1034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Capítulo</a:t>
            </a:r>
            <a:r>
              <a:rPr lang="en-US" sz="2800" dirty="0">
                <a:solidFill>
                  <a:schemeClr val="tx1"/>
                </a:solidFill>
              </a:rPr>
              <a:t> 1   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 </a:t>
            </a:r>
            <a:r>
              <a:rPr lang="en-US" sz="2800" dirty="0" err="1">
                <a:solidFill>
                  <a:schemeClr val="tx1"/>
                </a:solidFill>
              </a:rPr>
              <a:t>ilha</a:t>
            </a:r>
            <a:r>
              <a:rPr lang="en-US" sz="2800" dirty="0">
                <a:solidFill>
                  <a:schemeClr val="tx1"/>
                </a:solidFill>
              </a:rPr>
              <a:t> de Berk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CF755E-6471-148E-C60D-FED9566A20EC}"/>
              </a:ext>
            </a:extLst>
          </p:cNvPr>
          <p:cNvSpPr txBox="1"/>
          <p:nvPr/>
        </p:nvSpPr>
        <p:spPr>
          <a:xfrm>
            <a:off x="8106490" y="2236968"/>
            <a:ext cx="4169380" cy="2384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Em Berk,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uma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 </a:t>
            </a:r>
            <a:r>
              <a:rPr lang="en-US" u="none" strike="noStrike" dirty="0" err="1">
                <a:effectLst/>
                <a:latin typeface="Amasis MT Pro" panose="020F0502020204030204" pitchFamily="18" charset="0"/>
                <a:ea typeface="+mj-ea"/>
                <a:cs typeface="+mj-cs"/>
                <a:hlinkClick r:id="rId5" tooltip="Viking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vila</a:t>
            </a:r>
            <a:r>
              <a:rPr lang="en-US" u="none" strike="noStrike" dirty="0">
                <a:effectLst/>
                <a:latin typeface="Amasis MT Pro" panose="020F0502020204030204" pitchFamily="18" charset="0"/>
                <a:ea typeface="+mj-ea"/>
                <a:cs typeface="+mj-cs"/>
                <a:hlinkClick r:id="rId5" tooltip="Viking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Viking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 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localizada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em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uma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ilha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da qual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dragões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periodicamente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roubam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o </a:t>
            </a:r>
            <a:r>
              <a:rPr lang="en-US" u="none" strike="noStrike" dirty="0" err="1">
                <a:effectLst/>
                <a:latin typeface="Amasis MT Pro" panose="020F0502020204030204" pitchFamily="18" charset="0"/>
                <a:ea typeface="+mj-ea"/>
                <a:cs typeface="+mj-cs"/>
                <a:hlinkClick r:id="rId6" tooltip="Gad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gado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,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Soluço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, o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desajeitado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filho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de quinze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anos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do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chefe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da aldeia,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Stoico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, o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Imenso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,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trabalha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como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aprendiz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 de </a:t>
            </a:r>
            <a:r>
              <a:rPr lang="en-US" dirty="0" err="1">
                <a:effectLst/>
                <a:latin typeface="Amasis MT Pro" panose="020F0502020204030204" pitchFamily="18" charset="0"/>
                <a:ea typeface="+mj-ea"/>
                <a:cs typeface="+mj-cs"/>
              </a:rPr>
              <a:t>ferreiro</a:t>
            </a:r>
            <a:r>
              <a:rPr lang="en-US" dirty="0">
                <a:effectLst/>
                <a:latin typeface="Amasis MT Pro" panose="020F0502020204030204" pitchFamily="18" charset="0"/>
                <a:ea typeface="+mj-ea"/>
                <a:cs typeface="+mj-cs"/>
              </a:rPr>
              <a:t>.</a:t>
            </a:r>
            <a:endParaRPr lang="en-US" dirty="0">
              <a:latin typeface="Amasis MT Pro" panose="020F05020202040302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75401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  <p:sndAc>
          <p:stSnd>
            <p:snd r:embed="rId2" name="hammer.wav"/>
          </p:stSnd>
        </p:sndAc>
      </p:transition>
    </mc:Choice>
    <mc:Fallback>
      <p:transition spd="slow">
        <p:fade/>
        <p:sndAc>
          <p:stSnd>
            <p:snd r:embed="rId2" name="hamm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6A47E-9C09-6426-56AD-2A832587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97" y="234114"/>
            <a:ext cx="8534400" cy="1507067"/>
          </a:xfrm>
        </p:spPr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Capítulo 2</a:t>
            </a:r>
            <a:br>
              <a:rPr lang="pt-BR" dirty="0">
                <a:solidFill>
                  <a:srgbClr val="92D050"/>
                </a:solidFill>
              </a:rPr>
            </a:br>
            <a:r>
              <a:rPr lang="pt-BR" dirty="0">
                <a:solidFill>
                  <a:srgbClr val="0070C0"/>
                </a:solidFill>
              </a:rPr>
              <a:t>Ataque dos Dragões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41D1C7-6612-CC40-FE27-79AE196E0925}"/>
              </a:ext>
            </a:extLst>
          </p:cNvPr>
          <p:cNvSpPr txBox="1"/>
          <p:nvPr/>
        </p:nvSpPr>
        <p:spPr>
          <a:xfrm>
            <a:off x="429936" y="2180219"/>
            <a:ext cx="60946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Como ele é muito pequeno e fraco para lutar com dragões, em vez de participar de combates, ele cria dispositivos mecânicos sob a tutoria de </a:t>
            </a:r>
            <a:r>
              <a:rPr lang="pt-BR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Bocão</a:t>
            </a:r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um ferreiro experiente, embora suas invenções frequentemente funcionam mal ou produzem efeitos </a:t>
            </a:r>
            <a:r>
              <a:rPr lang="pt-BR" b="0" i="0" dirty="0">
                <a:effectLst/>
                <a:latin typeface="Arial" panose="020B0604020202020204" pitchFamily="34" charset="0"/>
              </a:rPr>
              <a:t>negativos. Durante um ataque de dragões, Soluço abate um </a:t>
            </a:r>
            <a:r>
              <a:rPr lang="pt-BR" b="0" i="1" dirty="0">
                <a:effectLst/>
                <a:latin typeface="Arial" panose="020B0604020202020204" pitchFamily="34" charset="0"/>
              </a:rPr>
              <a:t>Fúria da Noite</a:t>
            </a:r>
            <a:r>
              <a:rPr lang="pt-BR" b="0" i="0" dirty="0">
                <a:effectLst/>
                <a:latin typeface="Arial" panose="020B0604020202020204" pitchFamily="34" charset="0"/>
              </a:rPr>
              <a:t>, um dragão extremamente raro e perigoso, usando um canhão de </a:t>
            </a:r>
            <a:r>
              <a:rPr lang="pt-BR" b="0" i="0" dirty="0">
                <a:solidFill>
                  <a:schemeClr val="bg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boleadeiras</a:t>
            </a:r>
            <a:r>
              <a:rPr lang="pt-BR" b="0" i="0" dirty="0">
                <a:effectLst/>
                <a:latin typeface="Arial" panose="020B0604020202020204" pitchFamily="34" charset="0"/>
              </a:rPr>
              <a:t> que construiu; mais tarde ele o encontra na floresta, amarrado pelas boleadeiras, mas ao descobrir que não consegue matar o dragão, Soluço o liberta.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A6C7F-F7C2-38B3-71D0-F46D37DDB8D3}"/>
              </a:ext>
            </a:extLst>
          </p:cNvPr>
          <p:cNvSpPr txBox="1"/>
          <p:nvPr/>
        </p:nvSpPr>
        <p:spPr>
          <a:xfrm>
            <a:off x="1140903" y="5989739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highlight>
                  <a:srgbClr val="00FF00"/>
                </a:highlight>
              </a:rPr>
              <a:t>boleadeira:bolas</a:t>
            </a:r>
            <a:endParaRPr lang="pt-BR" dirty="0">
              <a:solidFill>
                <a:schemeClr val="bg1"/>
              </a:solidFill>
              <a:highlight>
                <a:srgbClr val="00FF00"/>
              </a:highlight>
            </a:endParaRPr>
          </a:p>
        </p:txBody>
      </p:sp>
      <p:pic>
        <p:nvPicPr>
          <p:cNvPr id="3082" name="Picture 10" descr="Nova Berk | Wiki DreamWorks Animation | Fandom">
            <a:extLst>
              <a:ext uri="{FF2B5EF4-FFF2-40B4-BE49-F238E27FC236}">
                <a16:creationId xmlns:a16="http://schemas.microsoft.com/office/drawing/2014/main" id="{235E9ECF-ADA3-2CC7-F919-1AAEBCA3A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725" y="62005"/>
            <a:ext cx="5886275" cy="36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hamas de fogo ardentes realistas, faíscas quentes ardentes chama de fogo  realista, efeito de chamas de fogo 13363556 PNG">
            <a:extLst>
              <a:ext uri="{FF2B5EF4-FFF2-40B4-BE49-F238E27FC236}">
                <a16:creationId xmlns:a16="http://schemas.microsoft.com/office/drawing/2014/main" id="{0960CC0E-BC62-334B-C1D4-D68BE7BF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69" y="1602297"/>
            <a:ext cx="3724023" cy="24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chamas de fogo ardentes realistas, faíscas quentes ardentes chama de fogo  realista, efeito de chamas de fogo 13363556 PNG">
            <a:extLst>
              <a:ext uri="{FF2B5EF4-FFF2-40B4-BE49-F238E27FC236}">
                <a16:creationId xmlns:a16="http://schemas.microsoft.com/office/drawing/2014/main" id="{8466D626-6AD8-FD63-2F64-520FEE9B9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862" y="1602297"/>
            <a:ext cx="3724023" cy="24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ragon PNGs para download gratuito">
            <a:extLst>
              <a:ext uri="{FF2B5EF4-FFF2-40B4-BE49-F238E27FC236}">
                <a16:creationId xmlns:a16="http://schemas.microsoft.com/office/drawing/2014/main" id="{9AA9CA37-4301-B92A-F79A-0D468FAB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3815">
            <a:off x="6643222" y="-895220"/>
            <a:ext cx="3454741" cy="34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hamas de fogo ardentes realistas, faíscas quentes ardentes chama de fogo  realista, efeito de chamas de fogo 13363556 PNG">
            <a:extLst>
              <a:ext uri="{FF2B5EF4-FFF2-40B4-BE49-F238E27FC236}">
                <a16:creationId xmlns:a16="http://schemas.microsoft.com/office/drawing/2014/main" id="{9D0332AA-15DC-83EA-1CB9-02917CB7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48" y="1602297"/>
            <a:ext cx="3724023" cy="248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4228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ma manada de cavalos">
            <a:extLst>
              <a:ext uri="{FF2B5EF4-FFF2-40B4-BE49-F238E27FC236}">
                <a16:creationId xmlns:a16="http://schemas.microsoft.com/office/drawing/2014/main" id="{A186C721-C135-DAF2-AFD2-96483C55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8103" r="27063" b="-1"/>
          <a:stretch/>
        </p:blipFill>
        <p:spPr>
          <a:xfrm>
            <a:off x="20" y="-1"/>
            <a:ext cx="6089884" cy="6858000"/>
          </a:xfrm>
          <a:prstGeom prst="rect">
            <a:avLst/>
          </a:prstGeom>
        </p:spPr>
      </p:pic>
      <p:pic>
        <p:nvPicPr>
          <p:cNvPr id="4098" name="Picture 2" descr="Foto de Frota De Navios Viking e mais fotos de stock de Aço - Aço,  Bandeira, Criação Digital - iStock">
            <a:extLst>
              <a:ext uri="{FF2B5EF4-FFF2-40B4-BE49-F238E27FC236}">
                <a16:creationId xmlns:a16="http://schemas.microsoft.com/office/drawing/2014/main" id="{B6A80F76-71BA-12A0-2AA5-66D84A36E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12492"/>
          <a:stretch/>
        </p:blipFill>
        <p:spPr bwMode="auto">
          <a:xfrm>
            <a:off x="6102098" y="0"/>
            <a:ext cx="60899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4C2671-0CAB-31DD-7580-7ABABBF5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300"/>
              <a:t>Capítulo 3</a:t>
            </a:r>
            <a:br>
              <a:rPr lang="en-US" sz="2300"/>
            </a:br>
            <a:r>
              <a:rPr lang="en-US" sz="2300"/>
              <a:t>O plano de Stoico</a:t>
            </a:r>
            <a:br>
              <a:rPr lang="en-US" sz="2300"/>
            </a:br>
            <a:br>
              <a:rPr lang="en-US" sz="2300"/>
            </a:br>
            <a:endParaRPr lang="en-US" sz="23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181B71-FBA4-6296-B8A8-86BCB389F163}"/>
              </a:ext>
            </a:extLst>
          </p:cNvPr>
          <p:cNvSpPr txBox="1"/>
          <p:nvPr/>
        </p:nvSpPr>
        <p:spPr>
          <a:xfrm>
            <a:off x="194411" y="201559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8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+mj-lt"/>
                <a:ea typeface="+mj-ea"/>
                <a:cs typeface="+mj-cs"/>
              </a:rPr>
              <a:t>Stoico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organiza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uma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frota</a:t>
            </a:r>
            <a:r>
              <a:rPr lang="en-US" dirty="0">
                <a:latin typeface="+mj-lt"/>
                <a:ea typeface="+mj-ea"/>
                <a:cs typeface="+mj-cs"/>
              </a:rPr>
              <a:t> para </a:t>
            </a:r>
            <a:r>
              <a:rPr lang="en-US" dirty="0" err="1">
                <a:latin typeface="+mj-lt"/>
                <a:ea typeface="+mj-ea"/>
                <a:cs typeface="+mj-cs"/>
              </a:rPr>
              <a:t>encontrar</a:t>
            </a:r>
            <a:r>
              <a:rPr lang="en-US" dirty="0">
                <a:latin typeface="+mj-lt"/>
                <a:ea typeface="+mj-ea"/>
                <a:cs typeface="+mj-cs"/>
              </a:rPr>
              <a:t> o </a:t>
            </a:r>
            <a:r>
              <a:rPr lang="en-US" dirty="0" err="1">
                <a:latin typeface="+mj-lt"/>
                <a:ea typeface="+mj-ea"/>
                <a:cs typeface="+mj-cs"/>
              </a:rPr>
              <a:t>ninho</a:t>
            </a:r>
            <a:r>
              <a:rPr lang="en-US" dirty="0">
                <a:latin typeface="+mj-lt"/>
                <a:ea typeface="+mj-ea"/>
                <a:cs typeface="+mj-cs"/>
              </a:rPr>
              <a:t> dos </a:t>
            </a:r>
            <a:r>
              <a:rPr lang="en-US" dirty="0" err="1">
                <a:latin typeface="+mj-lt"/>
                <a:ea typeface="+mj-ea"/>
                <a:cs typeface="+mj-cs"/>
              </a:rPr>
              <a:t>dragões</a:t>
            </a:r>
            <a:r>
              <a:rPr lang="en-US" dirty="0">
                <a:latin typeface="+mj-lt"/>
                <a:ea typeface="+mj-ea"/>
                <a:cs typeface="+mj-cs"/>
              </a:rPr>
              <a:t>, mas </a:t>
            </a:r>
            <a:r>
              <a:rPr lang="en-US" dirty="0" err="1">
                <a:latin typeface="+mj-lt"/>
                <a:ea typeface="+mj-ea"/>
                <a:cs typeface="+mj-cs"/>
              </a:rPr>
              <a:t>não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sem</a:t>
            </a:r>
            <a:r>
              <a:rPr lang="en-US" dirty="0">
                <a:latin typeface="+mj-lt"/>
                <a:ea typeface="+mj-ea"/>
                <a:cs typeface="+mj-cs"/>
              </a:rPr>
              <a:t> antes </a:t>
            </a:r>
            <a:r>
              <a:rPr lang="en-US" dirty="0" err="1">
                <a:latin typeface="+mj-lt"/>
                <a:ea typeface="+mj-ea"/>
                <a:cs typeface="+mj-cs"/>
              </a:rPr>
              <a:t>fazer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Soluço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ingressar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nas</a:t>
            </a:r>
            <a:r>
              <a:rPr lang="en-US" dirty="0">
                <a:latin typeface="+mj-lt"/>
                <a:ea typeface="+mj-ea"/>
                <a:cs typeface="+mj-cs"/>
              </a:rPr>
              <a:t> aulas de </a:t>
            </a:r>
            <a:r>
              <a:rPr lang="en-US" dirty="0" err="1">
                <a:latin typeface="+mj-lt"/>
                <a:ea typeface="+mj-ea"/>
                <a:cs typeface="+mj-cs"/>
              </a:rPr>
              <a:t>matar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dragões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lecionadas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por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Bocão</a:t>
            </a:r>
            <a:r>
              <a:rPr lang="en-US" dirty="0">
                <a:latin typeface="+mj-lt"/>
                <a:ea typeface="+mj-ea"/>
                <a:cs typeface="+mj-cs"/>
              </a:rPr>
              <a:t>. </a:t>
            </a:r>
            <a:r>
              <a:rPr lang="en-US" dirty="0" err="1">
                <a:latin typeface="+mj-lt"/>
                <a:ea typeface="+mj-ea"/>
                <a:cs typeface="+mj-cs"/>
              </a:rPr>
              <a:t>Soluço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retorna</a:t>
            </a:r>
            <a:r>
              <a:rPr lang="en-US" dirty="0">
                <a:latin typeface="+mj-lt"/>
                <a:ea typeface="+mj-ea"/>
                <a:cs typeface="+mj-cs"/>
              </a:rPr>
              <a:t> à </a:t>
            </a:r>
            <a:r>
              <a:rPr lang="en-US" dirty="0" err="1">
                <a:latin typeface="+mj-lt"/>
                <a:ea typeface="+mj-ea"/>
                <a:cs typeface="+mj-cs"/>
              </a:rPr>
              <a:t>floresta</a:t>
            </a:r>
            <a:r>
              <a:rPr lang="en-US" dirty="0">
                <a:latin typeface="+mj-lt"/>
                <a:ea typeface="+mj-ea"/>
                <a:cs typeface="+mj-cs"/>
              </a:rPr>
              <a:t> e </a:t>
            </a:r>
            <a:r>
              <a:rPr lang="en-US" dirty="0" err="1">
                <a:latin typeface="+mj-lt"/>
                <a:ea typeface="+mj-ea"/>
                <a:cs typeface="+mj-cs"/>
              </a:rPr>
              <a:t>descobre</a:t>
            </a:r>
            <a:r>
              <a:rPr lang="en-US" dirty="0">
                <a:latin typeface="+mj-lt"/>
                <a:ea typeface="+mj-ea"/>
                <a:cs typeface="+mj-cs"/>
              </a:rPr>
              <a:t> que o </a:t>
            </a:r>
            <a:r>
              <a:rPr lang="en-US" dirty="0" err="1">
                <a:latin typeface="+mj-lt"/>
                <a:ea typeface="+mj-ea"/>
                <a:cs typeface="+mj-cs"/>
              </a:rPr>
              <a:t>Fúria</a:t>
            </a:r>
            <a:r>
              <a:rPr lang="en-US" dirty="0">
                <a:latin typeface="+mj-lt"/>
                <a:ea typeface="+mj-ea"/>
                <a:cs typeface="+mj-cs"/>
              </a:rPr>
              <a:t> da </a:t>
            </a:r>
            <a:r>
              <a:rPr lang="en-US" dirty="0" err="1">
                <a:latin typeface="+mj-lt"/>
                <a:ea typeface="+mj-ea"/>
                <a:cs typeface="+mj-cs"/>
              </a:rPr>
              <a:t>Noite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ainda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está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lá</a:t>
            </a:r>
            <a:r>
              <a:rPr lang="en-US" dirty="0">
                <a:latin typeface="+mj-lt"/>
                <a:ea typeface="+mj-ea"/>
                <a:cs typeface="+mj-cs"/>
              </a:rPr>
              <a:t>; </a:t>
            </a:r>
            <a:r>
              <a:rPr lang="en-US" dirty="0" err="1">
                <a:latin typeface="+mj-lt"/>
                <a:ea typeface="+mj-ea"/>
                <a:cs typeface="+mj-cs"/>
              </a:rPr>
              <a:t>ele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percebe</a:t>
            </a:r>
            <a:r>
              <a:rPr lang="en-US" dirty="0">
                <a:latin typeface="+mj-lt"/>
                <a:ea typeface="+mj-ea"/>
                <a:cs typeface="+mj-cs"/>
              </a:rPr>
              <a:t> que o </a:t>
            </a:r>
            <a:r>
              <a:rPr lang="en-US" dirty="0" err="1">
                <a:latin typeface="+mj-lt"/>
                <a:ea typeface="+mj-ea"/>
                <a:cs typeface="+mj-cs"/>
              </a:rPr>
              <a:t>dragão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não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consegue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voar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porque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sua</a:t>
            </a:r>
            <a:r>
              <a:rPr lang="en-US" dirty="0">
                <a:latin typeface="+mj-lt"/>
                <a:ea typeface="+mj-ea"/>
                <a:cs typeface="+mj-cs"/>
              </a:rPr>
              <a:t> cauda de </a:t>
            </a:r>
            <a:r>
              <a:rPr lang="en-US" dirty="0" err="1">
                <a:latin typeface="+mj-lt"/>
                <a:ea typeface="+mj-ea"/>
                <a:cs typeface="+mj-cs"/>
              </a:rPr>
              <a:t>barbatana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foi</a:t>
            </a: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</a:rPr>
              <a:t>aleijada</a:t>
            </a:r>
            <a:r>
              <a:rPr lang="en-US" dirty="0"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9576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2B8455-7C89-EF13-0C8E-597D3CBA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 err="1">
                <a:solidFill>
                  <a:srgbClr val="FFFFFF"/>
                </a:solidFill>
              </a:rPr>
              <a:t>Capítulo</a:t>
            </a:r>
            <a:r>
              <a:rPr lang="en-US" sz="4400" dirty="0">
                <a:solidFill>
                  <a:srgbClr val="FFFFFF"/>
                </a:solidFill>
              </a:rPr>
              <a:t> 4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 err="1">
                <a:solidFill>
                  <a:srgbClr val="FFFFFF"/>
                </a:solidFill>
              </a:rPr>
              <a:t>Soluço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fica</a:t>
            </a:r>
            <a:r>
              <a:rPr lang="en-US" sz="4400" dirty="0">
                <a:solidFill>
                  <a:srgbClr val="FFFFFF"/>
                </a:solidFill>
              </a:rPr>
              <a:t> amigo de </a:t>
            </a:r>
            <a:r>
              <a:rPr lang="en-US" sz="4400" dirty="0" err="1">
                <a:solidFill>
                  <a:srgbClr val="FFFFFF"/>
                </a:solidFill>
              </a:rPr>
              <a:t>Fúria</a:t>
            </a:r>
            <a:r>
              <a:rPr lang="en-US" sz="4400" dirty="0">
                <a:solidFill>
                  <a:srgbClr val="FFFFFF"/>
                </a:solidFill>
              </a:rPr>
              <a:t> da </a:t>
            </a:r>
            <a:r>
              <a:rPr lang="en-US" sz="4400" dirty="0" err="1">
                <a:solidFill>
                  <a:srgbClr val="FFFFFF"/>
                </a:solidFill>
              </a:rPr>
              <a:t>Noite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673187-27C0-3F8A-8EE9-264B65F50436}"/>
              </a:ext>
            </a:extLst>
          </p:cNvPr>
          <p:cNvSpPr txBox="1"/>
          <p:nvPr/>
        </p:nvSpPr>
        <p:spPr>
          <a:xfrm>
            <a:off x="4814762" y="-50730"/>
            <a:ext cx="4706745" cy="22579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faz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amizade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com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dragão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gradualmente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domando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-o 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dando-lhe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nome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 </a:t>
            </a:r>
            <a:r>
              <a:rPr lang="en-US" b="0" i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 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causa dos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seus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dentes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retráteis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Sentindo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-se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culpado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aleijar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eventualmente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constrói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um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arreio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barbatana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 </a:t>
            </a:r>
            <a:r>
              <a:rPr lang="en-US" b="0" i="0" u="none" strike="noStrike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2" tooltip="Próte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protética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 que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lhe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permite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guiar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dragão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durante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voo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DC991F4-E4AA-BDBB-81CC-E4C82FD57C8D}"/>
              </a:ext>
            </a:extLst>
          </p:cNvPr>
          <p:cNvSpPr txBox="1"/>
          <p:nvPr/>
        </p:nvSpPr>
        <p:spPr>
          <a:xfrm>
            <a:off x="4814762" y="2218030"/>
            <a:ext cx="4568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Observando o comportamento de Banguela, Soluço se torna cada vez mais eficaz em dominar dragões capturados durante os treinamentos não-violentos, conquistando a admiração de seus colegas, mas fazendo com que Astrid, uma garota viking durona por quem Soluço é apaixonado, fique cada vez mais desconfiada de seu comportamento.</a:t>
            </a:r>
            <a:endParaRPr lang="pt-BR" dirty="0"/>
          </a:p>
        </p:txBody>
      </p:sp>
      <p:pic>
        <p:nvPicPr>
          <p:cNvPr id="5122" name="Picture 2" descr="Download Tumblr N5qkni9zrk1qkvap7o1 500 Soluço E Astrid, Hiccup - Train  Your Dragon Hiccup - Full Size PNG Image - PNGkit">
            <a:extLst>
              <a:ext uri="{FF2B5EF4-FFF2-40B4-BE49-F238E27FC236}">
                <a16:creationId xmlns:a16="http://schemas.microsoft.com/office/drawing/2014/main" id="{940D8A3C-1D2C-DFC7-A102-6C75E38E0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598" y="717023"/>
            <a:ext cx="3910318" cy="614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nguela | Wiki DreamWorks Animation | Fandom">
            <a:extLst>
              <a:ext uri="{FF2B5EF4-FFF2-40B4-BE49-F238E27FC236}">
                <a16:creationId xmlns:a16="http://schemas.microsoft.com/office/drawing/2014/main" id="{2C862F01-5604-84D5-D79D-ADC59EC9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37" y="4876628"/>
            <a:ext cx="3622285" cy="20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543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24A68-D5BC-2D92-9CD5-8C67FEC3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928" y="2878641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 err="1"/>
              <a:t>Capítulo</a:t>
            </a:r>
            <a:r>
              <a:rPr lang="en-US" sz="2500" dirty="0"/>
              <a:t> 5</a:t>
            </a:r>
            <a:br>
              <a:rPr lang="en-US" sz="2500" dirty="0"/>
            </a:br>
            <a:r>
              <a:rPr lang="en-US" sz="2500" dirty="0"/>
              <a:t>A </a:t>
            </a:r>
            <a:r>
              <a:rPr lang="en-US" sz="2500" dirty="0" err="1"/>
              <a:t>frota</a:t>
            </a:r>
            <a:r>
              <a:rPr lang="en-US" sz="2500" dirty="0"/>
              <a:t> </a:t>
            </a:r>
            <a:r>
              <a:rPr lang="en-US" sz="2500" dirty="0" err="1"/>
              <a:t>viking</a:t>
            </a:r>
            <a:r>
              <a:rPr lang="en-US" sz="2500" dirty="0"/>
              <a:t> </a:t>
            </a:r>
            <a:r>
              <a:rPr lang="en-US" sz="2500" dirty="0" err="1"/>
              <a:t>vai</a:t>
            </a:r>
            <a:r>
              <a:rPr lang="en-US" sz="2500" dirty="0"/>
              <a:t> </a:t>
            </a:r>
            <a:r>
              <a:rPr lang="en-US" sz="2500" dirty="0" err="1"/>
              <a:t>até</a:t>
            </a:r>
            <a:r>
              <a:rPr lang="en-US" sz="2500" dirty="0"/>
              <a:t> o </a:t>
            </a:r>
            <a:r>
              <a:rPr lang="en-US" sz="2500" dirty="0" err="1"/>
              <a:t>ninho</a:t>
            </a:r>
            <a:r>
              <a:rPr lang="en-US" sz="2500" dirty="0"/>
              <a:t> dos </a:t>
            </a:r>
            <a:r>
              <a:rPr lang="en-US" sz="2500" dirty="0" err="1"/>
              <a:t>dragões</a:t>
            </a:r>
            <a:endParaRPr lang="en-US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3E0EA8-59FD-A82E-C296-0E185419E58C}"/>
              </a:ext>
            </a:extLst>
          </p:cNvPr>
          <p:cNvSpPr txBox="1"/>
          <p:nvPr/>
        </p:nvSpPr>
        <p:spPr>
          <a:xfrm>
            <a:off x="6357782" y="3643993"/>
            <a:ext cx="5978072" cy="206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77A9E2"/>
              </a:buClr>
              <a:buSzPct val="70000"/>
              <a:buFont typeface="Wingdings 2" charset="2"/>
            </a:pP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acidentalmente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revela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Stoico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que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é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capaz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localizar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ninho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dos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;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Stoico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renega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filho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parte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com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sua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frota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vikings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direção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ninho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dos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com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sendo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usado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como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guia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enquanto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está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acorrentado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no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navio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liderança</a:t>
            </a:r>
            <a:r>
              <a:rPr lang="en-US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6151" name="Picture 615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148" name="Picture 4" descr="Tirania dos Dragões - Orbe dos Dragões">
            <a:extLst>
              <a:ext uri="{FF2B5EF4-FFF2-40B4-BE49-F238E27FC236}">
                <a16:creationId xmlns:a16="http://schemas.microsoft.com/office/drawing/2014/main" id="{D0CA31B3-CF6A-8408-637C-1D5F5C71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845" y="0"/>
            <a:ext cx="64071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anguela Encontra o Ninho dos Dragões | Como Treinar o Seu Dragão (2010) -  YouTube">
            <a:extLst>
              <a:ext uri="{FF2B5EF4-FFF2-40B4-BE49-F238E27FC236}">
                <a16:creationId xmlns:a16="http://schemas.microsoft.com/office/drawing/2014/main" id="{FDF90020-9996-828B-A30C-3173F05D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57" y="-1"/>
            <a:ext cx="2853448" cy="290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5016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5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BCC5F-CA70-27C2-8D09-E509A0A1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800" dirty="0" err="1"/>
              <a:t>Capítulo</a:t>
            </a:r>
            <a:r>
              <a:rPr lang="en-US" sz="1800" dirty="0"/>
              <a:t> 6 </a:t>
            </a:r>
            <a:br>
              <a:rPr lang="en-US" sz="1800" dirty="0"/>
            </a:br>
            <a:r>
              <a:rPr lang="en-US" sz="1800" dirty="0"/>
              <a:t>A </a:t>
            </a:r>
            <a:r>
              <a:rPr lang="en-US" sz="1800" dirty="0" err="1"/>
              <a:t>frota</a:t>
            </a:r>
            <a:r>
              <a:rPr lang="en-US" sz="1800" dirty="0"/>
              <a:t> </a:t>
            </a:r>
            <a:r>
              <a:rPr lang="en-US" sz="1800" dirty="0" err="1"/>
              <a:t>viking</a:t>
            </a:r>
            <a:r>
              <a:rPr lang="en-US" sz="1800" dirty="0"/>
              <a:t>  </a:t>
            </a:r>
            <a:r>
              <a:rPr lang="en-US" sz="1800" dirty="0" err="1"/>
              <a:t>destrói</a:t>
            </a:r>
            <a:r>
              <a:rPr lang="en-US" sz="1800" dirty="0"/>
              <a:t> o </a:t>
            </a:r>
            <a:r>
              <a:rPr lang="en-US" sz="1800" dirty="0" err="1"/>
              <a:t>ninho</a:t>
            </a:r>
            <a:r>
              <a:rPr lang="en-US" sz="1800" dirty="0"/>
              <a:t> de dos </a:t>
            </a:r>
            <a:r>
              <a:rPr lang="en-US" sz="1800" dirty="0" err="1"/>
              <a:t>dragões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710C79-C966-C993-2A6B-FD3BF10FAC2C}"/>
              </a:ext>
            </a:extLst>
          </p:cNvPr>
          <p:cNvSpPr txBox="1"/>
          <p:nvPr/>
        </p:nvSpPr>
        <p:spPr>
          <a:xfrm>
            <a:off x="217430" y="1479320"/>
            <a:ext cx="4179156" cy="4769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frota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ataque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Viking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localiza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arromba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ninho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dos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o que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faz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com que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muitos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voem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para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longe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mas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também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faz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com que o Morte Rubra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desperte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sobrecarregando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frota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Astrid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outros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colegas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alunos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Bocão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voam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montados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treinamento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Berk,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fornecendo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cobertura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para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frota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distraindo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Morte Rubra.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quase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afoga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tentando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libertar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das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correntes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mas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Stoico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salva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dois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reconciliando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-se com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seu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filho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Trabalhando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juntos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Banguela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destroem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o Morte Rubra;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porém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é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ferido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combate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perdendo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parte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inferior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sua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perna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esquerda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passando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usar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prótese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para se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locomover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Soluço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recupera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consciência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Berk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fica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admirado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descobrir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que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passou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ser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admirado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pela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tribo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por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Astrid,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além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ver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que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Vikings e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dragões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enfim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passaram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viver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em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b="0" i="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harmonia</a:t>
            </a:r>
            <a:r>
              <a:rPr lang="en-US" sz="1600" b="0" i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</a:t>
            </a: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7181" name="Picture 718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176" name="Picture 8" descr="Dragon Battle Wallpapers - Top Free Dragon Battle Backgrounds -  WallpaperAccess">
            <a:extLst>
              <a:ext uri="{FF2B5EF4-FFF2-40B4-BE49-F238E27FC236}">
                <a16:creationId xmlns:a16="http://schemas.microsoft.com/office/drawing/2014/main" id="{1B427493-1559-9279-1E08-6A9986F60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3" r="6832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64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18D30-2772-E7EA-422B-B96507BA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ACABOU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EED175-21F5-47A5-E074-A9AAC615AA93}"/>
              </a:ext>
            </a:extLst>
          </p:cNvPr>
          <p:cNvSpPr txBox="1"/>
          <p:nvPr/>
        </p:nvSpPr>
        <p:spPr>
          <a:xfrm>
            <a:off x="3959604" y="1979802"/>
            <a:ext cx="4689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OBRIGADO POR ASSISTIR</a:t>
            </a:r>
          </a:p>
        </p:txBody>
      </p:sp>
      <p:pic>
        <p:nvPicPr>
          <p:cNvPr id="8194" name="Picture 2" descr="A Dança Do Dragão GIF - A Dança Do Dragão - Discover &amp; Share GIFs">
            <a:extLst>
              <a:ext uri="{FF2B5EF4-FFF2-40B4-BE49-F238E27FC236}">
                <a16:creationId xmlns:a16="http://schemas.microsoft.com/office/drawing/2014/main" id="{3B1FD47D-3FA7-A7A7-DAE3-10F82F77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32" y="3429000"/>
            <a:ext cx="7996335" cy="332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ança maluca #gif | Spongebob wallpaper, Spongebob funny, Spongebob">
            <a:extLst>
              <a:ext uri="{FF2B5EF4-FFF2-40B4-BE49-F238E27FC236}">
                <a16:creationId xmlns:a16="http://schemas.microsoft.com/office/drawing/2014/main" id="{76EB6C09-AADA-B140-E8FA-769F2E444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17" y="68503"/>
            <a:ext cx="4762500" cy="263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90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111</TotalTime>
  <Words>585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Amasis MT Pro</vt:lpstr>
      <vt:lpstr>Arabic Typesetting</vt:lpstr>
      <vt:lpstr>Arial</vt:lpstr>
      <vt:lpstr>Calisto MT</vt:lpstr>
      <vt:lpstr>Wingdings 2</vt:lpstr>
      <vt:lpstr>Wingdings 3</vt:lpstr>
      <vt:lpstr>Ardósia</vt:lpstr>
      <vt:lpstr>Como treinar seu dragão</vt:lpstr>
      <vt:lpstr>Capítulo 1     A ilha de Berk</vt:lpstr>
      <vt:lpstr>Capítulo 2 Ataque dos Dragões</vt:lpstr>
      <vt:lpstr>Capítulo 3 O plano de Stoico  </vt:lpstr>
      <vt:lpstr>Capítulo 4 Soluço fica amigo de Fúria da Noite</vt:lpstr>
      <vt:lpstr>Capítulo 5 A frota viking vai até o ninho dos dragões</vt:lpstr>
      <vt:lpstr>Capítulo 6  A frota viking  destrói o ninho de dos dragões  </vt:lpstr>
      <vt:lpstr>ACABOU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treinar seu dragão</dc:title>
  <dc:creator>Eduardo Borio</dc:creator>
  <cp:lastModifiedBy>Eduardo Borio</cp:lastModifiedBy>
  <cp:revision>1</cp:revision>
  <dcterms:created xsi:type="dcterms:W3CDTF">2023-08-13T14:52:12Z</dcterms:created>
  <dcterms:modified xsi:type="dcterms:W3CDTF">2023-08-13T16:43:49Z</dcterms:modified>
</cp:coreProperties>
</file>